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57" r:id="rId4"/>
    <p:sldId id="261" r:id="rId5"/>
    <p:sldId id="258" r:id="rId6"/>
    <p:sldId id="259" r:id="rId7"/>
    <p:sldId id="262" r:id="rId8"/>
    <p:sldId id="264" r:id="rId9"/>
    <p:sldId id="265" r:id="rId10"/>
    <p:sldId id="266" r:id="rId11"/>
    <p:sldId id="273" r:id="rId12"/>
    <p:sldId id="268" r:id="rId13"/>
    <p:sldId id="274" r:id="rId14"/>
    <p:sldId id="275" r:id="rId15"/>
    <p:sldId id="270" r:id="rId16"/>
    <p:sldId id="276" r:id="rId17"/>
    <p:sldId id="277" r:id="rId18"/>
    <p:sldId id="271" r:id="rId19"/>
    <p:sldId id="269" r:id="rId20"/>
    <p:sldId id="278" r:id="rId21"/>
    <p:sldId id="279" r:id="rId22"/>
    <p:sldId id="280" r:id="rId23"/>
    <p:sldId id="26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10/3/20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towardsdatascience.com/a-comprehensive-guide-to-convolutional-neural-networks-the-eli5-way-3bd2b1164a53" TargetMode="Externa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hyperlink" Target="https://futurice.com/blog/differences-between-machine-learning-and-software-engineering" TargetMode="External"/><Relationship Id="rId5" Type="http://schemas.openxmlformats.org/officeDocument/2006/relationships/hyperlink" Target="https://semiengineering.com/deep-learning-spreads/" TargetMode="External"/><Relationship Id="rId4" Type="http://schemas.openxmlformats.org/officeDocument/2006/relationships/hyperlink" Target="https://blogs.nvidia.com/blog/2016/07/29/whats-difference-artificial-intelligence-machine-learning-deep-learning-ai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7.png"/><Relationship Id="rId4" Type="http://schemas.openxmlformats.org/officeDocument/2006/relationships/hyperlink" Target="https://www.cs.toronto.edu/~kriz/cifar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CIFAR-100</a:t>
            </a:r>
            <a:br>
              <a:rPr lang="en-US" dirty="0"/>
            </a:br>
            <a:r>
              <a:rPr lang="en-US" dirty="0"/>
              <a:t>Image 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Tai Ngo</a:t>
            </a:r>
          </a:p>
          <a:p>
            <a:r>
              <a:rPr lang="en-US" dirty="0"/>
              <a:t>DSC-680</a:t>
            </a:r>
          </a:p>
          <a:p>
            <a:r>
              <a:rPr lang="en-US" dirty="0"/>
              <a:t>Bellevue University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2E6AE05-DA71-7747-9D25-C357080E58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64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20"/>
    </mc:Choice>
    <mc:Fallback>
      <p:transition spd="slow" advTm="16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Number of Conv2D Layers and their hidden units</a:t>
            </a:r>
          </a:p>
          <a:p>
            <a:r>
              <a:rPr lang="en-US" dirty="0"/>
              <a:t>Number of MaxPooling2D Layers</a:t>
            </a:r>
          </a:p>
          <a:p>
            <a:r>
              <a:rPr lang="en-US" dirty="0"/>
              <a:t>Number of Dense Layers’ hidden units</a:t>
            </a:r>
          </a:p>
          <a:p>
            <a:r>
              <a:rPr lang="en-US" dirty="0"/>
              <a:t>The activation function</a:t>
            </a:r>
          </a:p>
          <a:p>
            <a:r>
              <a:rPr lang="en-US" dirty="0"/>
              <a:t>The optimizer</a:t>
            </a:r>
          </a:p>
          <a:p>
            <a:r>
              <a:rPr lang="en-US" dirty="0"/>
              <a:t>The loss function</a:t>
            </a:r>
          </a:p>
          <a:p>
            <a:r>
              <a:rPr lang="en-US" dirty="0"/>
              <a:t>The metrics for accuracy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7D517D4-CEB6-3E4E-893C-444230C4C1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32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90"/>
    </mc:Choice>
    <mc:Fallback>
      <p:transition spd="slow" advTm="24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Experiment: Compare number of layers (2 Conv2D vs 3 Conv2D)</a:t>
            </a:r>
          </a:p>
          <a:p>
            <a:r>
              <a:rPr lang="en-US" dirty="0"/>
              <a:t>Second Experiment: Compare the hidden units (128 vs 256)</a:t>
            </a:r>
          </a:p>
          <a:p>
            <a:r>
              <a:rPr lang="en-US" dirty="0"/>
              <a:t>Third Experiment: Compare the optimizer (</a:t>
            </a:r>
            <a:r>
              <a:rPr lang="en-US" dirty="0" err="1"/>
              <a:t>rmsprop</a:t>
            </a:r>
            <a:r>
              <a:rPr lang="en-US" dirty="0"/>
              <a:t> vs </a:t>
            </a:r>
            <a:r>
              <a:rPr lang="en-US" dirty="0" err="1"/>
              <a:t>adam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3DD9AFE-AADB-8E4E-B8FD-336E6A77C5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47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49"/>
    </mc:Choice>
    <mc:Fallback>
      <p:transition spd="slow" advTm="32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Comparing two cases (Conv2D with 128 hidden units):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2 Conv2D Layers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1 MaxPooling2D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3 Conv2D Layers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2 MaxPooling2D 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Study about different numbers of layers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2D597B8-B31F-7340-B4B5-280869EC09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16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1"/>
    </mc:Choice>
    <mc:Fallback>
      <p:transition spd="slow" advTm="3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Experiment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12812" y="2570077"/>
            <a:ext cx="4470879" cy="31622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510" y="2570077"/>
            <a:ext cx="4401731" cy="316226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8B1A730-0A90-534E-B009-096DC1B2EA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94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35"/>
    </mc:Choice>
    <mc:Fallback>
      <p:transition spd="slow" advTm="11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Experiment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2 Conv2D – peak accuracy: 0.3556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dirty="0"/>
              <a:t>3 Conv2D – peak accuracy: 0.3808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266728" y="3234795"/>
            <a:ext cx="4546188" cy="2659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3243262"/>
            <a:ext cx="4718304" cy="264812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CFE6C16-9A10-6345-B971-930B18A4D0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70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74"/>
    </mc:Choice>
    <mc:Fallback>
      <p:transition spd="slow" advTm="34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Comparing two cases: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3 Conv2D Layers – 128 hidden units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2 MaxPooling2D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3 Conv2D Layers – 256 hidden units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2 MaxPooling2D 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Study about different numbers of hidden units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C461475-3162-F244-A641-EBEF00B368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40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58"/>
    </mc:Choice>
    <mc:Fallback>
      <p:transition spd="slow" advTm="23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Experiment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399" y="2612701"/>
            <a:ext cx="4764865" cy="32631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2612702"/>
            <a:ext cx="4851574" cy="326316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3435AC0-3461-194F-BF63-36E80BE60B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72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8"/>
    </mc:Choice>
    <mc:Fallback>
      <p:transition spd="slow" advTm="4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Experiment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128 hidden units – peak accuracy: 0.3808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000" dirty="0"/>
              <a:t>256 hidden units – peak accuracy: 0.3967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234796"/>
            <a:ext cx="4718304" cy="27182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670" y="3234796"/>
            <a:ext cx="4766905" cy="271826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C044314-54B3-C749-AED9-DEB7D02899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00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87"/>
    </mc:Choice>
    <mc:Fallback>
      <p:transition spd="slow" advTm="27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Comparing two cases: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“</a:t>
            </a:r>
            <a:r>
              <a:rPr lang="en-US" dirty="0" err="1"/>
              <a:t>adam</a:t>
            </a:r>
            <a:r>
              <a:rPr lang="en-US" dirty="0"/>
              <a:t>” optimizer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“</a:t>
            </a:r>
            <a:r>
              <a:rPr lang="en-US" dirty="0" err="1"/>
              <a:t>rmsprop</a:t>
            </a:r>
            <a:r>
              <a:rPr lang="en-US" dirty="0"/>
              <a:t>” optimizer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Study about different optimizers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D0849F3-1D82-1241-B456-823189D624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62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07"/>
    </mc:Choice>
    <mc:Fallback>
      <p:transition spd="slow" advTm="18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Experiment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257" y="2572644"/>
            <a:ext cx="4821620" cy="33678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670" y="2572644"/>
            <a:ext cx="4880417" cy="336780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4F669D1-5F79-9848-B7F9-B3C74D44C5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40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70"/>
    </mc:Choice>
    <mc:Fallback>
      <p:transition spd="slow" advTm="14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Deep Learning to perform image classification by using a Convolutional Neural Networks (CNN) model</a:t>
            </a:r>
          </a:p>
          <a:p>
            <a:r>
              <a:rPr lang="en-US" dirty="0"/>
              <a:t>Test different parameters inside the CNN model to determine the parameters that produce the highest accuracy score</a:t>
            </a:r>
          </a:p>
          <a:p>
            <a:r>
              <a:rPr lang="en-US" dirty="0"/>
              <a:t>The result of this project can aid deep learning researchers or enthusiasts in building their first model for image classification.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7BB3FAE-1324-A24D-86A1-DADC0FAF57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99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39"/>
    </mc:Choice>
    <mc:Fallback>
      <p:transition spd="slow" advTm="44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Experiment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adam</a:t>
            </a:r>
            <a:r>
              <a:rPr lang="en-US" dirty="0"/>
              <a:t>” – peak accuracy: 0.3967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dirty="0"/>
              <a:t>“</a:t>
            </a:r>
            <a:r>
              <a:rPr lang="en-US" sz="2400" dirty="0" err="1"/>
              <a:t>rmsprop</a:t>
            </a:r>
            <a:r>
              <a:rPr lang="en-US" sz="2400" dirty="0"/>
              <a:t>” – peak accuracy: 0.3985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234795"/>
            <a:ext cx="4718304" cy="26867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670" y="3234795"/>
            <a:ext cx="4760599" cy="268673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5E9785E-8BCE-084A-B0BA-B140B94C6B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14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41"/>
    </mc:Choice>
    <mc:Fallback>
      <p:transition spd="slow" advTm="17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Alternating the number of layers, hidden units and the optimizers gives different accuracy scores.</a:t>
            </a:r>
          </a:p>
          <a:p>
            <a:r>
              <a:rPr lang="en-US" dirty="0"/>
              <a:t>The parameters that provide the highest accuracy score are 3 Conv2D, 2 MaxPooling2D, and “</a:t>
            </a:r>
            <a:r>
              <a:rPr lang="en-US" dirty="0" err="1"/>
              <a:t>rmsprop</a:t>
            </a:r>
            <a:r>
              <a:rPr lang="en-US" dirty="0"/>
              <a:t>” for the optimizer.</a:t>
            </a:r>
          </a:p>
          <a:p>
            <a:r>
              <a:rPr lang="en-US" dirty="0"/>
              <a:t>Other notes: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Tried higher number of layers and hidden units, but the overfitting was worse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Recommendation: adding a dropout or a regularization might be a good experiment.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96146BE-7C4D-9C42-BA27-DBC46B3034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84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55"/>
    </mc:Choice>
    <mc:Fallback>
      <p:transition spd="slow" advTm="51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How does this project contribute to business needs?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accuracy score is low since it is only 0.3985. Is it sufficient to be used to build a new network from scratch?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somebody does not want to use these parameters, what is the alternative to perform image classification?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What other experiments can be done to improve the model?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52847A2-E20C-2E4E-B461-817BD2F454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97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172"/>
    </mc:Choice>
    <mc:Fallback>
      <p:transition spd="slow" advTm="172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/>
              </a:rPr>
              <a:t>https://blogs.nvidia.com/blog/2016/07/29/whats-difference-artificial-intelligence-machine-learning-deep-learning-ai/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/>
              </a:rPr>
              <a:t>https://semiengineering.com/deep-learning-spreads/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>
                <a:hlinkClick r:id="rId6"/>
              </a:rPr>
              <a:t>https://futurice.com/blog/differences-between-machine-learning-and-software-engineering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7"/>
              </a:rPr>
              <a:t>https://towardsdatascience.com/a-comprehensive-guide-to-convolutional-neural-networks-the-eli5-way-3bd2b1164a53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CA75BFC-FAC2-D641-9E19-3080C6BCA5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56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82"/>
    </mc:Choice>
    <mc:Fallback>
      <p:transition spd="slow" advTm="9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Artificial Intelligence (AI)</a:t>
            </a:r>
          </a:p>
          <a:p>
            <a:r>
              <a:rPr lang="en-US" sz="2800" dirty="0"/>
              <a:t>Machine Learning (ML)</a:t>
            </a:r>
          </a:p>
          <a:p>
            <a:r>
              <a:rPr lang="en-US" sz="2800" dirty="0"/>
              <a:t>Deep Learning (DL)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Image Classification with Convolutional Neural Network (CNN)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9DDAE55-4BF9-904C-9C32-BE855CD269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03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49"/>
    </mc:Choice>
    <mc:Fallback>
      <p:transition spd="slow" advTm="32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5293" y="6003509"/>
            <a:ext cx="7684638" cy="24442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200" dirty="0"/>
              <a:t>(Image Source: https://blogs.nvidia.com/blog/2016/07/29/whats-difference-artificial-intelligence-machine-learning-deep-learning-ai/)</a:t>
            </a:r>
            <a:endParaRPr lang="en-US" sz="28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182" y="2648766"/>
            <a:ext cx="7400860" cy="325384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E765B61-A813-D240-8510-86B9BAA1A2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82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516"/>
    </mc:Choice>
    <mc:Fallback>
      <p:transition spd="slow" advTm="93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ML creates a new approach to</a:t>
            </a:r>
          </a:p>
          <a:p>
            <a:pPr marL="0" indent="0">
              <a:buNone/>
            </a:pPr>
            <a:r>
              <a:rPr lang="en-US" dirty="0"/>
              <a:t>the way we work with computer. </a:t>
            </a:r>
          </a:p>
          <a:p>
            <a:r>
              <a:rPr lang="en-US" dirty="0"/>
              <a:t>This new approach creates new </a:t>
            </a:r>
          </a:p>
          <a:p>
            <a:pPr marL="0" indent="0">
              <a:buNone/>
            </a:pPr>
            <a:r>
              <a:rPr lang="en-US" dirty="0"/>
              <a:t>purposes and expectations from</a:t>
            </a:r>
          </a:p>
          <a:p>
            <a:pPr marL="0" indent="0">
              <a:buNone/>
            </a:pPr>
            <a:r>
              <a:rPr lang="en-US" dirty="0"/>
              <a:t>our computational power.</a:t>
            </a:r>
          </a:p>
          <a:p>
            <a:pPr marL="0" indent="0">
              <a:buNone/>
            </a:pPr>
            <a:r>
              <a:rPr lang="en-US" sz="800" dirty="0"/>
              <a:t>(Image source: https://futurice.com/blog/differences-between-machine-learning-and-software-engineering)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036" y="2556932"/>
            <a:ext cx="5480093" cy="327000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232A027-3D77-0A46-9393-0BBE22DBF6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49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28"/>
    </mc:Choice>
    <mc:Fallback>
      <p:transition spd="slow" advTm="28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vs. Machine Learning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29596" y="5940446"/>
            <a:ext cx="4985581" cy="2948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/>
              <a:t>(Image Source: https://semiengineering.com/deep-learning-spreads)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316" y="2625554"/>
            <a:ext cx="6904840" cy="305003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41CE0E7-5147-B045-8E57-D899E75CF2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37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89"/>
    </mc:Choice>
    <mc:Fallback>
      <p:transition spd="slow" advTm="14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669" y="5946751"/>
            <a:ext cx="9828748" cy="2885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/>
              <a:t>(Image Source: https://towardsdatascience.com/a-comprehensive-guide-to-convolutional-neural-networks-the-eli5-way-3bd2b1164a53)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669" y="2642773"/>
            <a:ext cx="9280108" cy="312983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25E59F3-EE85-914F-9E80-8116AB5DC0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1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866"/>
    </mc:Choice>
    <mc:Fallback>
      <p:transition spd="slow" advTm="91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to Convolved Feature</a:t>
            </a:r>
          </a:p>
          <a:p>
            <a:r>
              <a:rPr lang="en-US" dirty="0"/>
              <a:t>Pooling Layer</a:t>
            </a:r>
          </a:p>
          <a:p>
            <a:r>
              <a:rPr lang="en-US" dirty="0"/>
              <a:t>Classification with Fully Connected Layer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84F7D42-7D04-814C-A6D8-B4A9333947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92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7"/>
    </mc:Choice>
    <mc:Fallback>
      <p:transition spd="slow" advTm="2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CIFAR-100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60,000 32x32 color images</a:t>
            </a:r>
          </a:p>
          <a:p>
            <a:r>
              <a:rPr lang="en-US" dirty="0"/>
              <a:t>10 class – 6,000 images per class</a:t>
            </a:r>
          </a:p>
          <a:p>
            <a:r>
              <a:rPr lang="en-US" dirty="0"/>
              <a:t>50,000 training images and 10,000 test images</a:t>
            </a:r>
          </a:p>
          <a:p>
            <a:r>
              <a:rPr lang="en-US" dirty="0"/>
              <a:t>Download link </a:t>
            </a:r>
            <a:r>
              <a:rPr lang="en-US" dirty="0">
                <a:hlinkClick r:id="rId4"/>
              </a:rPr>
              <a:t>https://www.cs.toronto.edu/~kriz/cifar.html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F1221B8-3941-664B-A893-7CF9E815BF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06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35"/>
    </mc:Choice>
    <mc:Fallback>
      <p:transition spd="slow" advTm="30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2109</TotalTime>
  <Words>638</Words>
  <Application>Microsoft Macintosh PowerPoint</Application>
  <PresentationFormat>Widescreen</PresentationFormat>
  <Paragraphs>97</Paragraphs>
  <Slides>23</Slides>
  <Notes>0</Notes>
  <HiddenSlides>0</HiddenSlides>
  <MMClips>23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Garamond</vt:lpstr>
      <vt:lpstr>Wingdings</vt:lpstr>
      <vt:lpstr>Organic</vt:lpstr>
      <vt:lpstr>CIFAR-100 Image Classification</vt:lpstr>
      <vt:lpstr>Objectives</vt:lpstr>
      <vt:lpstr>Related Fields</vt:lpstr>
      <vt:lpstr>Related Fields</vt:lpstr>
      <vt:lpstr>Machine Learning</vt:lpstr>
      <vt:lpstr>Deep Learning vs. Machine Learning</vt:lpstr>
      <vt:lpstr>Convolutional Neural Networks (CNN)</vt:lpstr>
      <vt:lpstr>Convolutional Neural Networks (CNN)</vt:lpstr>
      <vt:lpstr>CIFAR-100 Dataset</vt:lpstr>
      <vt:lpstr>Experiments</vt:lpstr>
      <vt:lpstr>Experiments</vt:lpstr>
      <vt:lpstr>First Experiment</vt:lpstr>
      <vt:lpstr>First Experiment</vt:lpstr>
      <vt:lpstr>First Experiment</vt:lpstr>
      <vt:lpstr>Second Experiment</vt:lpstr>
      <vt:lpstr>Second Experiment</vt:lpstr>
      <vt:lpstr>Second Experiment</vt:lpstr>
      <vt:lpstr>Third Experiment</vt:lpstr>
      <vt:lpstr>Third Experiment</vt:lpstr>
      <vt:lpstr>Third Experiment</vt:lpstr>
      <vt:lpstr>Summary</vt:lpstr>
      <vt:lpstr>Q &amp; A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CIFAR-100 Image Classification</dc:title>
  <dc:creator>tai ngo</dc:creator>
  <cp:lastModifiedBy>TAI NGO</cp:lastModifiedBy>
  <cp:revision>18</cp:revision>
  <dcterms:created xsi:type="dcterms:W3CDTF">2020-10-02T22:37:33Z</dcterms:created>
  <dcterms:modified xsi:type="dcterms:W3CDTF">2020-10-04T20:59:39Z</dcterms:modified>
</cp:coreProperties>
</file>